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8" r:id="rId12"/>
    <p:sldId id="25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32D7-DB76-2847-ADA0-EE213BEB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C696-28D5-3D4E-90D5-168D3804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773195"/>
            <a:ext cx="9724372" cy="4115669"/>
          </a:xfrm>
          <a:prstGeom prst="rect">
            <a:avLst/>
          </a:prstGeom>
        </p:spPr>
        <p:txBody>
          <a:bodyPr/>
          <a:lstStyle>
            <a:lvl1pPr>
              <a:buClr>
                <a:srgbClr val="E32726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4994-38BD-EA48-95B9-EDE63B92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279" y="1785343"/>
            <a:ext cx="7841294" cy="23426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5600"/>
              </a:lnSpc>
              <a:defRPr sz="5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279" y="4128032"/>
            <a:ext cx="7841294" cy="7149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79" y="4849226"/>
            <a:ext cx="7841294" cy="11256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 / additional designations</a:t>
            </a:r>
            <a:br>
              <a:rPr lang="en-US" dirty="0"/>
            </a:br>
            <a:r>
              <a:rPr lang="en-US" dirty="0"/>
              <a:t>Faculty of / Department of / additional designations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E4B113-E638-B640-8F48-252058659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279" y="5981178"/>
            <a:ext cx="6586081" cy="521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98029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4">
            <a:extLst>
              <a:ext uri="{FF2B5EF4-FFF2-40B4-BE49-F238E27FC236}">
                <a16:creationId xmlns:a16="http://schemas.microsoft.com/office/drawing/2014/main" id="{42B89805-B068-43F4-AEB6-A81908261A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2" y="5927091"/>
            <a:ext cx="1244483" cy="65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8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72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ay.ca/itm/184419446964?chn=ps&amp;mkevt=1&amp;mkcid=28" TargetMode="External"/><Relationship Id="rId2" Type="http://schemas.openxmlformats.org/officeDocument/2006/relationships/hyperlink" Target="https://bitfab.io/blog/additive-manufacturing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lectronicalchemy.com/eforge/" TargetMode="External"/><Relationship Id="rId4" Type="http://schemas.openxmlformats.org/officeDocument/2006/relationships/hyperlink" Target="https://all3dp.com/4/dyze-designs-pulsar-pellet-extrud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777E8F-931D-40F5-99F3-22A79B026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930" y="3936499"/>
            <a:ext cx="7841294" cy="714931"/>
          </a:xfrm>
        </p:spPr>
        <p:txBody>
          <a:bodyPr/>
          <a:lstStyle/>
          <a:p>
            <a:r>
              <a:rPr lang="en-US" dirty="0"/>
              <a:t>Presented by: Abhay Chhabra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39608-7D2B-4CDC-B9C0-C629D93A3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August 13, 2021</a:t>
            </a:r>
            <a:endParaRPr lang="en-CA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B1E47C1-C2B7-4EA0-8E22-D304FE804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975" y="1559187"/>
            <a:ext cx="7842250" cy="2341562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/>
              <a:t>Retrofitting </a:t>
            </a:r>
            <a:r>
              <a:rPr lang="en-US" sz="3600"/>
              <a:t>a Conventional </a:t>
            </a:r>
            <a:r>
              <a:rPr lang="en-US" sz="3600" dirty="0"/>
              <a:t>Ender 5 </a:t>
            </a:r>
            <a:r>
              <a:rPr lang="en-US" sz="3600"/>
              <a:t>3D Printer to Incorporate </a:t>
            </a:r>
            <a:r>
              <a:rPr lang="en-US" sz="3600" dirty="0"/>
              <a:t>Multifunctional 3D Printing Technology </a:t>
            </a:r>
            <a:r>
              <a:rPr lang="en-US" sz="3600"/>
              <a:t>and Printed </a:t>
            </a:r>
            <a:r>
              <a:rPr lang="en-US" sz="3600" dirty="0"/>
              <a:t>E</a:t>
            </a:r>
            <a:r>
              <a:rPr lang="en-US" sz="3600"/>
              <a:t>lectronics</a:t>
            </a:r>
            <a:endParaRPr lang="en-CA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3D710EE-E3B5-4CDD-8C93-335B24C528C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577975" y="4849813"/>
            <a:ext cx="7842250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ko-KR" sz="1600" dirty="0">
              <a:ea typeface="Gulim" pitchFamily="34" charset="-127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ko-KR" sz="1600" b="1" i="1" dirty="0">
                <a:ea typeface="Gulim" pitchFamily="34" charset="-127"/>
                <a:cs typeface="Arial" panose="020B0604020202020204" pitchFamily="34" charset="0"/>
              </a:rPr>
              <a:t>Supervisor: Dr. Simon S. Park</a:t>
            </a:r>
            <a:br>
              <a:rPr lang="en-US" altLang="ko-KR" sz="1600" dirty="0">
                <a:solidFill>
                  <a:srgbClr val="FFFFCC"/>
                </a:solidFill>
                <a:ea typeface="Gulim" pitchFamily="34" charset="-127"/>
                <a:cs typeface="Arial" panose="020B0604020202020204" pitchFamily="34" charset="0"/>
              </a:rPr>
            </a:br>
            <a:r>
              <a:rPr lang="en-US" altLang="ko-KR" sz="1600" i="1" dirty="0">
                <a:solidFill>
                  <a:schemeClr val="tx2"/>
                </a:solidFill>
                <a:ea typeface="Gulim" pitchFamily="34" charset="-127"/>
                <a:cs typeface="Arial" panose="020B0604020202020204" pitchFamily="34" charset="0"/>
              </a:rPr>
              <a:t>Micro Engineering, Dynamics and Automation Lab (MEDAL)</a:t>
            </a:r>
          </a:p>
          <a:p>
            <a:pPr algn="ctr" eaLnBrk="1" hangingPunct="1"/>
            <a:r>
              <a:rPr lang="en-US" altLang="ko-KR" sz="1600" dirty="0">
                <a:ea typeface="Gulim" pitchFamily="34" charset="-127"/>
                <a:cs typeface="Arial" panose="020B0604020202020204" pitchFamily="34" charset="0"/>
              </a:rPr>
              <a:t>Dept. of Mechanical &amp; Manufacturing Engineering</a:t>
            </a:r>
          </a:p>
          <a:p>
            <a:pPr algn="ctr" eaLnBrk="1" hangingPunct="1"/>
            <a:r>
              <a:rPr lang="en-US" altLang="ko-KR" sz="1600" dirty="0">
                <a:ea typeface="Gulim" pitchFamily="34" charset="-127"/>
                <a:cs typeface="Arial" panose="020B0604020202020204" pitchFamily="34" charset="0"/>
              </a:rPr>
              <a:t>Schulich School of Engineering at the University of Calgary </a:t>
            </a:r>
            <a:br>
              <a:rPr lang="en-US" altLang="ko-KR" dirty="0">
                <a:ea typeface="Gulim" pitchFamily="34" charset="-127"/>
                <a:cs typeface="Arial" panose="020B0604020202020204" pitchFamily="34" charset="0"/>
              </a:rPr>
            </a:br>
            <a:endParaRPr lang="en-US" altLang="ko-KR" dirty="0">
              <a:ea typeface="Gulim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86DFEECA-3A33-4E5C-9948-B8CAEA438D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64475" y="5011809"/>
          <a:ext cx="1511499" cy="110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76190" imgH="3866667" progId="MSPhotoEd.3">
                  <p:embed/>
                </p:oleObj>
              </mc:Choice>
              <mc:Fallback>
                <p:oleObj name="Photo Editor Photo" r:id="rId2" imgW="5276190" imgH="3866667" progId="MSPhotoEd.3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86DFEECA-3A33-4E5C-9948-B8CAEA438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475" y="5011809"/>
                        <a:ext cx="1511499" cy="1106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76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26" y="112337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Future Plans and Voltage Drop Circuit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3003FCD5-4452-4B87-B280-53BBA5E95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970" y="1368284"/>
            <a:ext cx="4083495" cy="2579335"/>
          </a:xfrm>
          <a:prstGeom prst="rect">
            <a:avLst/>
          </a:prstGeom>
        </p:spPr>
      </p:pic>
      <p:pic>
        <p:nvPicPr>
          <p:cNvPr id="8" name="Picture 7" descr="A picture containing text, keyboard, electronics&#10;&#10;Description automatically generated">
            <a:extLst>
              <a:ext uri="{FF2B5EF4-FFF2-40B4-BE49-F238E27FC236}">
                <a16:creationId xmlns:a16="http://schemas.microsoft.com/office/drawing/2014/main" id="{59836AF3-3230-41CC-A99F-77213A82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39" y="1208431"/>
            <a:ext cx="2025217" cy="2899040"/>
          </a:xfrm>
          <a:prstGeom prst="rect">
            <a:avLst/>
          </a:prstGeom>
        </p:spPr>
      </p:pic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4B5F37AA-0780-44EE-8584-D5389D183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83" y="1515352"/>
            <a:ext cx="2975508" cy="2579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43298-8605-4277-8666-E64FDA3DD4ED}"/>
              </a:ext>
            </a:extLst>
          </p:cNvPr>
          <p:cNvSpPr txBox="1"/>
          <p:nvPr/>
        </p:nvSpPr>
        <p:spPr>
          <a:xfrm>
            <a:off x="178483" y="4187485"/>
            <a:ext cx="2793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Circuit schematic by previous intern</a:t>
            </a:r>
            <a:endParaRPr lang="en-CA" sz="1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6AC1CC-BBF2-4968-B668-C1EF519559B3}"/>
              </a:ext>
            </a:extLst>
          </p:cNvPr>
          <p:cNvSpPr txBox="1"/>
          <p:nvPr/>
        </p:nvSpPr>
        <p:spPr>
          <a:xfrm>
            <a:off x="3278293" y="4148340"/>
            <a:ext cx="452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Updated breadboard circuit consisting of extra capacitors to </a:t>
            </a:r>
          </a:p>
          <a:p>
            <a:r>
              <a:rPr lang="en-US" sz="1400" dirty="0">
                <a:latin typeface="+mj-lt"/>
              </a:rPr>
              <a:t>construct a low pass filter to reduce noise for the DAQ</a:t>
            </a:r>
            <a:endParaRPr lang="en-CA" sz="1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A2FF2-B366-48B2-A8B5-F4A119DD719E}"/>
              </a:ext>
            </a:extLst>
          </p:cNvPr>
          <p:cNvSpPr txBox="1"/>
          <p:nvPr/>
        </p:nvSpPr>
        <p:spPr>
          <a:xfrm>
            <a:off x="8989209" y="4033596"/>
            <a:ext cx="1146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Testing setup</a:t>
            </a:r>
            <a:endParaRPr lang="en-CA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184CB-1742-4E5B-90E8-DCBA6E1C7236}"/>
              </a:ext>
            </a:extLst>
          </p:cNvPr>
          <p:cNvSpPr txBox="1"/>
          <p:nvPr/>
        </p:nvSpPr>
        <p:spPr>
          <a:xfrm>
            <a:off x="185656" y="4934118"/>
            <a:ext cx="10176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Want to use this voltage drop circuit to measure live changes in resistance from conductive objects printed using the pellet extruder </a:t>
            </a:r>
            <a:endParaRPr lang="en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35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3" y="-25688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Future Works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08F65-CF2A-43A6-8344-5C5ECC1D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1405" y="967447"/>
            <a:ext cx="2448921" cy="2869901"/>
          </a:xfrm>
          <a:prstGeom prst="rect">
            <a:avLst/>
          </a:prstGeom>
        </p:spPr>
      </p:pic>
      <p:pic>
        <p:nvPicPr>
          <p:cNvPr id="17" name="Picture 16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E2C8D6B5-0339-4B0D-B2CD-7C9BF4EF1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384" y="901905"/>
            <a:ext cx="2118419" cy="2867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0973E4-60AE-49F2-BA85-42A12C20AB5D}"/>
              </a:ext>
            </a:extLst>
          </p:cNvPr>
          <p:cNvSpPr txBox="1"/>
          <p:nvPr/>
        </p:nvSpPr>
        <p:spPr>
          <a:xfrm>
            <a:off x="6827115" y="3742462"/>
            <a:ext cx="51052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IR image of the cylinder during extrusion, uneven heat zones due to convection and conduction since heat is not uniformly applied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 descr="Diagram, engineering drawing&#10;&#10;Description automatically generated">
            <a:extLst>
              <a:ext uri="{FF2B5EF4-FFF2-40B4-BE49-F238E27FC236}">
                <a16:creationId xmlns:a16="http://schemas.microsoft.com/office/drawing/2014/main" id="{923191E5-D41E-40CD-BEA7-6DC31D882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411" y="4262896"/>
            <a:ext cx="3389256" cy="211126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3E187F-FFD4-4445-9D54-99429A37C528}"/>
              </a:ext>
            </a:extLst>
          </p:cNvPr>
          <p:cNvCxnSpPr>
            <a:cxnSpLocks/>
          </p:cNvCxnSpPr>
          <p:nvPr/>
        </p:nvCxnSpPr>
        <p:spPr>
          <a:xfrm>
            <a:off x="3418782" y="2236964"/>
            <a:ext cx="5480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text, projector&#10;&#10;Description automatically generated">
            <a:extLst>
              <a:ext uri="{FF2B5EF4-FFF2-40B4-BE49-F238E27FC236}">
                <a16:creationId xmlns:a16="http://schemas.microsoft.com/office/drawing/2014/main" id="{4775EC99-0094-4BEA-BA64-EE07A6119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784" y="1052466"/>
            <a:ext cx="2581635" cy="1562318"/>
          </a:xfrm>
          <a:prstGeom prst="rect">
            <a:avLst/>
          </a:prstGeom>
        </p:spPr>
      </p:pic>
      <p:pic>
        <p:nvPicPr>
          <p:cNvPr id="32" name="Picture 31" descr="A close-up of a helmet&#10;&#10;Description automatically generated with medium confidence">
            <a:extLst>
              <a:ext uri="{FF2B5EF4-FFF2-40B4-BE49-F238E27FC236}">
                <a16:creationId xmlns:a16="http://schemas.microsoft.com/office/drawing/2014/main" id="{9B1E8E09-9427-4807-8CA2-F70A6566F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0957" l="9353" r="89388">
                        <a14:foregroundMark x1="57734" y1="36525" x2="43345" y2="33865"/>
                        <a14:foregroundMark x1="64388" y1="39539" x2="48201" y2="37589"/>
                        <a14:foregroundMark x1="52518" y1="34043" x2="52518" y2="34043"/>
                        <a14:foregroundMark x1="69065" y1="82624" x2="64029" y2="84397"/>
                        <a14:foregroundMark x1="59353" y1="87943" x2="57554" y2="88830"/>
                        <a14:foregroundMark x1="56115" y1="90071" x2="55576" y2="90248"/>
                        <a14:foregroundMark x1="51799" y1="90603" x2="50540" y2="90071"/>
                        <a14:foregroundMark x1="33993" y1="76241" x2="35252" y2="70567"/>
                        <a14:foregroundMark x1="30755" y1="62766" x2="29856" y2="64184"/>
                        <a14:foregroundMark x1="28957" y1="65780" x2="27698" y2="70745"/>
                        <a14:foregroundMark x1="27878" y1="67376" x2="28417" y2="68440"/>
                        <a14:foregroundMark x1="28957" y1="64184" x2="27158" y2="68972"/>
                        <a14:foregroundMark x1="28417" y1="64716" x2="29137" y2="73227"/>
                        <a14:foregroundMark x1="30216" y1="73936" x2="30935" y2="76596"/>
                        <a14:foregroundMark x1="30396" y1="76418" x2="31835" y2="67376"/>
                        <a14:foregroundMark x1="33094" y1="53546" x2="33094" y2="53191"/>
                        <a14:foregroundMark x1="29856" y1="44326" x2="29317" y2="45035"/>
                        <a14:foregroundMark x1="29496" y1="43262" x2="28957" y2="44149"/>
                        <a14:foregroundMark x1="26978" y1="42021" x2="25719" y2="46454"/>
                        <a14:foregroundMark x1="26439" y1="46986" x2="27698" y2="52128"/>
                        <a14:foregroundMark x1="28417" y1="50532" x2="27338" y2="54255"/>
                        <a14:foregroundMark x1="27338" y1="55496" x2="27698" y2="58688"/>
                        <a14:foregroundMark x1="27878" y1="58688" x2="26619" y2="60816"/>
                        <a14:foregroundMark x1="26799" y1="60284" x2="26799" y2="67376"/>
                        <a14:foregroundMark x1="28957" y1="71454" x2="29856" y2="76064"/>
                        <a14:foregroundMark x1="29856" y1="77305" x2="29856" y2="78191"/>
                        <a14:foregroundMark x1="30036" y1="78191" x2="31475" y2="81383"/>
                        <a14:foregroundMark x1="31835" y1="81915" x2="32194" y2="82624"/>
                        <a14:foregroundMark x1="34173" y1="84397" x2="39568" y2="86170"/>
                        <a14:foregroundMark x1="44065" y1="87766" x2="53417" y2="90957"/>
                        <a14:foregroundMark x1="54317" y1="90957" x2="51799" y2="90248"/>
                        <a14:foregroundMark x1="46403" y1="89716" x2="45683" y2="89894"/>
                        <a14:foregroundMark x1="44245" y1="90426" x2="48921" y2="89007"/>
                        <a14:foregroundMark x1="70504" y1="80674" x2="73022" y2="76418"/>
                        <a14:foregroundMark x1="75180" y1="67021" x2="76079" y2="63652"/>
                        <a14:foregroundMark x1="76619" y1="51241" x2="76619" y2="48759"/>
                        <a14:foregroundMark x1="78417" y1="63121" x2="78417" y2="68794"/>
                        <a14:foregroundMark x1="73201" y1="76418" x2="71043" y2="78723"/>
                        <a14:foregroundMark x1="67086" y1="88298" x2="59712" y2="90248"/>
                        <a14:foregroundMark x1="51619" y1="89894" x2="49640" y2="90071"/>
                        <a14:foregroundMark x1="42446" y1="88830" x2="38129" y2="84574"/>
                        <a14:foregroundMark x1="33813" y1="81383" x2="29676" y2="73050"/>
                        <a14:foregroundMark x1="26799" y1="62943" x2="26259" y2="51596"/>
                        <a14:foregroundMark x1="26259" y1="45922" x2="26799" y2="39716"/>
                        <a14:foregroundMark x1="26978" y1="36702" x2="27338" y2="34397"/>
                        <a14:foregroundMark x1="27338" y1="33333" x2="27338" y2="32624"/>
                        <a14:foregroundMark x1="26799" y1="32801" x2="26619" y2="33511"/>
                        <a14:foregroundMark x1="25719" y1="37411" x2="25540" y2="37943"/>
                        <a14:foregroundMark x1="26978" y1="34043" x2="26978" y2="34043"/>
                        <a14:foregroundMark x1="26799" y1="32979" x2="26439" y2="34220"/>
                        <a14:foregroundMark x1="26619" y1="37589" x2="26619" y2="37589"/>
                        <a14:foregroundMark x1="26619" y1="38652" x2="26439" y2="39184"/>
                        <a14:foregroundMark x1="26439" y1="39184" x2="26619" y2="35106"/>
                        <a14:foregroundMark x1="26439" y1="33156" x2="26439" y2="32624"/>
                        <a14:foregroundMark x1="26439" y1="31915" x2="26799" y2="30319"/>
                        <a14:foregroundMark x1="27338" y1="28369" x2="27878" y2="24113"/>
                        <a14:foregroundMark x1="28237" y1="21631" x2="28237" y2="21631"/>
                        <a14:foregroundMark x1="28237" y1="21454" x2="28237" y2="21454"/>
                        <a14:foregroundMark x1="28777" y1="20035" x2="29676" y2="18440"/>
                        <a14:foregroundMark x1="30396" y1="16844" x2="31655" y2="15426"/>
                        <a14:foregroundMark x1="32194" y1="15071" x2="33633" y2="14362"/>
                        <a14:foregroundMark x1="37410" y1="13475" x2="38669" y2="13121"/>
                        <a14:foregroundMark x1="41727" y1="11702" x2="42266" y2="11702"/>
                        <a14:foregroundMark x1="42446" y1="11525" x2="38849" y2="12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2705" y="2482553"/>
            <a:ext cx="1128073" cy="1144305"/>
          </a:xfrm>
          <a:prstGeom prst="rect">
            <a:avLst/>
          </a:prstGeom>
        </p:spPr>
      </p:pic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AED5648C-5633-4E34-A7BE-5753560EF6DF}"/>
              </a:ext>
            </a:extLst>
          </p:cNvPr>
          <p:cNvCxnSpPr>
            <a:cxnSpLocks/>
          </p:cNvCxnSpPr>
          <p:nvPr/>
        </p:nvCxnSpPr>
        <p:spPr>
          <a:xfrm rot="16200000" flipV="1">
            <a:off x="4693240" y="2351692"/>
            <a:ext cx="920430" cy="88808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E8AFFD0-DBF2-41EE-8376-47DA5587A5F0}"/>
              </a:ext>
            </a:extLst>
          </p:cNvPr>
          <p:cNvSpPr txBox="1"/>
          <p:nvPr/>
        </p:nvSpPr>
        <p:spPr>
          <a:xfrm>
            <a:off x="259598" y="3602053"/>
            <a:ext cx="5927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Currently the printer has a DC motor with a gearbox, eventually want to replace this with </a:t>
            </a:r>
          </a:p>
          <a:p>
            <a:r>
              <a:rPr lang="en-US" sz="1200" dirty="0">
                <a:latin typeface="+mj-lt"/>
              </a:rPr>
              <a:t>a gearbox stepper motor  and coupler setup like the previous extruder models for 3D printing</a:t>
            </a:r>
            <a:endParaRPr lang="en-CA" sz="1200" dirty="0">
              <a:latin typeface="+mj-lt"/>
            </a:endParaRPr>
          </a:p>
        </p:txBody>
      </p:sp>
      <p:pic>
        <p:nvPicPr>
          <p:cNvPr id="48" name="Picture 47" descr="A close-up of a glove&#10;&#10;Description automatically generated with low confidence">
            <a:extLst>
              <a:ext uri="{FF2B5EF4-FFF2-40B4-BE49-F238E27FC236}">
                <a16:creationId xmlns:a16="http://schemas.microsoft.com/office/drawing/2014/main" id="{B1A1F486-5B82-4172-B512-51BC0DF9A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0530" y="1338878"/>
            <a:ext cx="1971468" cy="1993277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B11C09B-0489-4C8A-88A4-F854393C49C2}"/>
              </a:ext>
            </a:extLst>
          </p:cNvPr>
          <p:cNvCxnSpPr>
            <a:cxnSpLocks/>
          </p:cNvCxnSpPr>
          <p:nvPr/>
        </p:nvCxnSpPr>
        <p:spPr>
          <a:xfrm>
            <a:off x="9551996" y="2403426"/>
            <a:ext cx="5285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091A051-EAC4-499A-B4C3-0557086CCFC1}"/>
              </a:ext>
            </a:extLst>
          </p:cNvPr>
          <p:cNvSpPr txBox="1"/>
          <p:nvPr/>
        </p:nvSpPr>
        <p:spPr>
          <a:xfrm>
            <a:off x="259598" y="4651391"/>
            <a:ext cx="5537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Eventually have a dual nozzle system printing conductive inks and other polymers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50156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sphere crystal glass with prism colors">
            <a:extLst>
              <a:ext uri="{FF2B5EF4-FFF2-40B4-BE49-F238E27FC236}">
                <a16:creationId xmlns:a16="http://schemas.microsoft.com/office/drawing/2014/main" id="{3351F095-9840-42D3-8553-5AD8E3794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0092" b="5606"/>
          <a:stretch/>
        </p:blipFill>
        <p:spPr>
          <a:xfrm>
            <a:off x="20" y="-2646"/>
            <a:ext cx="12191980" cy="6860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CC653-E294-4C6D-A6A1-1251BE813A77}"/>
              </a:ext>
            </a:extLst>
          </p:cNvPr>
          <p:cNvSpPr txBox="1"/>
          <p:nvPr/>
        </p:nvSpPr>
        <p:spPr>
          <a:xfrm>
            <a:off x="2497211" y="2719791"/>
            <a:ext cx="6559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  <a:cs typeface="Aharoni" panose="020B0604020202020204" pitchFamily="2" charset="-79"/>
              </a:rPr>
              <a:t>Thank you for your time!</a:t>
            </a:r>
            <a:endParaRPr lang="en-CA" sz="4000" dirty="0">
              <a:solidFill>
                <a:schemeClr val="bg2">
                  <a:lumMod val="10000"/>
                </a:schemeClr>
              </a:solidFill>
              <a:latin typeface="Adobe Myungjo Std M" panose="02020600000000000000" pitchFamily="18" charset="-128"/>
              <a:ea typeface="Adobe Myungjo Std M" panose="02020600000000000000" pitchFamily="18" charset="-128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830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0EAC-47A3-42ED-BD6E-B33EE0C56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4355" y="-123825"/>
            <a:ext cx="2782870" cy="1095829"/>
          </a:xfrm>
        </p:spPr>
        <p:txBody>
          <a:bodyPr>
            <a:normAutofit/>
          </a:bodyPr>
          <a:lstStyle/>
          <a:p>
            <a:r>
              <a:rPr lang="en-US" sz="3600" dirty="0"/>
              <a:t>References</a:t>
            </a:r>
            <a:endParaRPr lang="en-CA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0F68B-F9DD-454D-955A-2364FEF6B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355" y="1521429"/>
            <a:ext cx="8637072" cy="2541431"/>
          </a:xfrm>
        </p:spPr>
        <p:txBody>
          <a:bodyPr>
            <a:normAutofit/>
          </a:bodyPr>
          <a:lstStyle/>
          <a:p>
            <a:r>
              <a:rPr lang="en-US" cap="none" dirty="0"/>
              <a:t>[1] </a:t>
            </a:r>
            <a:r>
              <a:rPr lang="en-CA" cap="none" dirty="0">
                <a:hlinkClick r:id="rId2"/>
              </a:rPr>
              <a:t>https://bitfab.io/blog/additive-manufacturing/</a:t>
            </a:r>
            <a:endParaRPr lang="en-CA" cap="none" dirty="0"/>
          </a:p>
          <a:p>
            <a:r>
              <a:rPr lang="en-CA" cap="none" dirty="0"/>
              <a:t>[2] </a:t>
            </a:r>
            <a:r>
              <a:rPr lang="en-CA" sz="1800" cap="none" dirty="0">
                <a:hlinkClick r:id="rId3"/>
              </a:rPr>
              <a:t>https://www.ebay.ca/itm/184419446964?chn=ps&amp;mkevt=1&amp;mkcid=28</a:t>
            </a:r>
            <a:endParaRPr lang="en-CA" sz="1800" cap="none" dirty="0"/>
          </a:p>
          <a:p>
            <a:r>
              <a:rPr lang="en-CA" sz="1800" cap="none" dirty="0"/>
              <a:t>[3] </a:t>
            </a:r>
            <a:r>
              <a:rPr lang="en-CA" cap="none" dirty="0">
                <a:hlinkClick r:id="rId4"/>
              </a:rPr>
              <a:t>https://all3dp.com/4/dyze-designs-pulsar-pellet-extruder/</a:t>
            </a:r>
            <a:endParaRPr lang="en-CA" cap="none" dirty="0"/>
          </a:p>
          <a:p>
            <a:r>
              <a:rPr lang="en-CA" sz="1800" cap="none" dirty="0"/>
              <a:t>[4] </a:t>
            </a:r>
            <a:r>
              <a:rPr lang="en-CA" cap="none" dirty="0">
                <a:hlinkClick r:id="rId5"/>
              </a:rPr>
              <a:t>https://www.electronicalchemy.com/eforge/</a:t>
            </a:r>
            <a:endParaRPr lang="en-CA" cap="none" dirty="0"/>
          </a:p>
          <a:p>
            <a:endParaRPr lang="en-CA" cap="none" dirty="0"/>
          </a:p>
          <a:p>
            <a:endParaRPr lang="en-CA" sz="1800" cap="none" dirty="0"/>
          </a:p>
          <a:p>
            <a:endParaRPr lang="en-CA" cap="non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1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17" y="112337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Background- Additive 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DEC704-A8EC-43E7-A725-58D989E7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22" y="2081893"/>
            <a:ext cx="5026171" cy="253277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0B4E3324-11B6-4650-817C-00EB41AAB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19" y="2081893"/>
            <a:ext cx="4839690" cy="27896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C593D2-FC75-48A4-9E3D-3DB5D8E7BFD3}"/>
              </a:ext>
            </a:extLst>
          </p:cNvPr>
          <p:cNvSpPr txBox="1"/>
          <p:nvPr/>
        </p:nvSpPr>
        <p:spPr>
          <a:xfrm>
            <a:off x="6357088" y="4871432"/>
            <a:ext cx="592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rgbClr val="3A3A3A"/>
                </a:solidFill>
                <a:effectLst/>
                <a:latin typeface="+mj-lt"/>
              </a:rPr>
              <a:t>To manufacture few and highly complex parts, choosing additive manufacturing will help you save costs,  prototype faster and therefore earlier and cheaper in the market.</a:t>
            </a:r>
            <a:endParaRPr lang="en-CA" sz="1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F250C-2039-44D6-9412-0C0E0746C38C}"/>
              </a:ext>
            </a:extLst>
          </p:cNvPr>
          <p:cNvSpPr txBox="1"/>
          <p:nvPr/>
        </p:nvSpPr>
        <p:spPr>
          <a:xfrm>
            <a:off x="36136" y="4543688"/>
            <a:ext cx="6348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3D printing reduces material waste by depositing material layer by layer</a:t>
            </a:r>
            <a:endParaRPr lang="en-CA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40614-CF17-45B8-B6E8-AA116E7AB23D}"/>
              </a:ext>
            </a:extLst>
          </p:cNvPr>
          <p:cNvSpPr txBox="1"/>
          <p:nvPr/>
        </p:nvSpPr>
        <p:spPr>
          <a:xfrm>
            <a:off x="5874625" y="533691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9570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Background- Pellets vs Filament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screenshot of a device&#10;&#10;Description automatically generated with low confidence">
            <a:extLst>
              <a:ext uri="{FF2B5EF4-FFF2-40B4-BE49-F238E27FC236}">
                <a16:creationId xmlns:a16="http://schemas.microsoft.com/office/drawing/2014/main" id="{E09432E8-E970-4BDA-9C6B-F37F2B134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982" y="1794842"/>
            <a:ext cx="1501098" cy="2824008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0337A2-D1A1-4456-9538-C8A4F009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624" y="1926568"/>
            <a:ext cx="4533605" cy="1711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83E10-455A-415D-A582-0F358A91EB4D}"/>
              </a:ext>
            </a:extLst>
          </p:cNvPr>
          <p:cNvSpPr txBox="1"/>
          <p:nvPr/>
        </p:nvSpPr>
        <p:spPr>
          <a:xfrm>
            <a:off x="6672676" y="4280296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[2]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371FF-A363-406E-93DF-3D3AB1432305}"/>
              </a:ext>
            </a:extLst>
          </p:cNvPr>
          <p:cNvSpPr txBox="1"/>
          <p:nvPr/>
        </p:nvSpPr>
        <p:spPr>
          <a:xfrm>
            <a:off x="378071" y="1710952"/>
            <a:ext cx="34971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Resin comes in pellet form from the manufacturer</a:t>
            </a:r>
          </a:p>
          <a:p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Converting it to a filament is a secondary process which increases the cost of filament </a:t>
            </a:r>
          </a:p>
          <a:p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Different polymers require different preparation techniques which also increases the cost of filament </a:t>
            </a:r>
          </a:p>
        </p:txBody>
      </p:sp>
    </p:spTree>
    <p:extLst>
      <p:ext uri="{BB962C8B-B14F-4D97-AF65-F5344CB8AC3E}">
        <p14:creationId xmlns:p14="http://schemas.microsoft.com/office/powerpoint/2010/main" val="332581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66" y="103070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Objectives and Market Examples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66AC2-43E6-4312-A567-E6AE516F4BF3}"/>
              </a:ext>
            </a:extLst>
          </p:cNvPr>
          <p:cNvSpPr txBox="1"/>
          <p:nvPr/>
        </p:nvSpPr>
        <p:spPr>
          <a:xfrm>
            <a:off x="584241" y="1162259"/>
            <a:ext cx="4844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objective of this retrofitted printer is to use a pellet extruder and print objects made of conductive materials and eventually print sensors and communication devices all in one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FCFF5-F5C1-499E-9CDE-E54938B7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51" y="2875690"/>
            <a:ext cx="3635266" cy="241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547459-A54D-4963-8F30-D83DB998A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627" y="3335283"/>
            <a:ext cx="3412690" cy="1901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99F315-A75A-435E-90F9-AF17BDDE69A9}"/>
              </a:ext>
            </a:extLst>
          </p:cNvPr>
          <p:cNvSpPr txBox="1"/>
          <p:nvPr/>
        </p:nvSpPr>
        <p:spPr>
          <a:xfrm>
            <a:off x="2063209" y="543770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[3]</a:t>
            </a:r>
          </a:p>
        </p:txBody>
      </p:sp>
      <p:pic>
        <p:nvPicPr>
          <p:cNvPr id="12" name="Picture 11" descr="A picture containing set&#10;&#10;Description automatically generated">
            <a:extLst>
              <a:ext uri="{FF2B5EF4-FFF2-40B4-BE49-F238E27FC236}">
                <a16:creationId xmlns:a16="http://schemas.microsoft.com/office/drawing/2014/main" id="{A2B809AC-9BCB-466A-BED2-181858AE6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937" y="2693157"/>
            <a:ext cx="3642165" cy="3316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A33FD5-8886-406D-BB15-8BB2C354420E}"/>
              </a:ext>
            </a:extLst>
          </p:cNvPr>
          <p:cNvSpPr txBox="1"/>
          <p:nvPr/>
        </p:nvSpPr>
        <p:spPr>
          <a:xfrm>
            <a:off x="9230042" y="582498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[4]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DC01C9-7245-4CB5-A361-61F4C48AF72C}"/>
              </a:ext>
            </a:extLst>
          </p:cNvPr>
          <p:cNvCxnSpPr>
            <a:cxnSpLocks/>
          </p:cNvCxnSpPr>
          <p:nvPr/>
        </p:nvCxnSpPr>
        <p:spPr>
          <a:xfrm flipV="1">
            <a:off x="2851082" y="4285798"/>
            <a:ext cx="1592980" cy="61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9C0298-B60B-4E44-B0C6-28033F69D41D}"/>
              </a:ext>
            </a:extLst>
          </p:cNvPr>
          <p:cNvSpPr txBox="1"/>
          <p:nvPr/>
        </p:nvSpPr>
        <p:spPr>
          <a:xfrm>
            <a:off x="1159032" y="2548723"/>
            <a:ext cx="2289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Pulsar pellet extruder </a:t>
            </a:r>
            <a:endParaRPr lang="en-CA" sz="16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E22E-D1B6-470E-A486-8673E010DB38}"/>
              </a:ext>
            </a:extLst>
          </p:cNvPr>
          <p:cNvSpPr txBox="1"/>
          <p:nvPr/>
        </p:nvSpPr>
        <p:spPr>
          <a:xfrm>
            <a:off x="7742937" y="2580654"/>
            <a:ext cx="3859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 forge multi-material electronics printer </a:t>
            </a:r>
            <a:endParaRPr lang="en-CA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021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-279314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Retrofitting 3D Printer- Initial Stages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EB78-AD72-4C9C-A829-F85095938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52" y="754084"/>
            <a:ext cx="2771415" cy="3050458"/>
          </a:xfrm>
          <a:prstGeom prst="rect">
            <a:avLst/>
          </a:prstGeom>
        </p:spPr>
      </p:pic>
      <p:pic>
        <p:nvPicPr>
          <p:cNvPr id="8" name="motor working-0_temp_needed">
            <a:hlinkClick r:id="" action="ppaction://media"/>
            <a:extLst>
              <a:ext uri="{FF2B5EF4-FFF2-40B4-BE49-F238E27FC236}">
                <a16:creationId xmlns:a16="http://schemas.microsoft.com/office/drawing/2014/main" id="{6201AA85-7E5A-429D-948D-878012A2E6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965939" y="3126913"/>
            <a:ext cx="1740434" cy="342205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78CB9A-07D2-43A2-8885-B7F180B82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546" y="173287"/>
            <a:ext cx="1805356" cy="3485266"/>
          </a:xfrm>
          <a:prstGeom prst="rect">
            <a:avLst/>
          </a:prstGeom>
        </p:spPr>
      </p:pic>
      <p:pic>
        <p:nvPicPr>
          <p:cNvPr id="12" name="Picture 11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7017A316-1357-4BAF-BD5D-17111844A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989" y="4023678"/>
            <a:ext cx="2966075" cy="2356860"/>
          </a:xfrm>
          <a:prstGeom prst="rect">
            <a:avLst/>
          </a:prstGeom>
        </p:spPr>
      </p:pic>
      <p:pic>
        <p:nvPicPr>
          <p:cNvPr id="14" name="Picture 13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B20E496F-1B31-45A3-B4D9-6DCAB053C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5" b="95856" l="6853" r="91371">
                        <a14:foregroundMark x1="27157" y1="24033" x2="27157" y2="24033"/>
                        <a14:foregroundMark x1="8629" y1="43646" x2="3299" y2="57182"/>
                        <a14:foregroundMark x1="3299" y1="57182" x2="17005" y2="73481"/>
                        <a14:foregroundMark x1="17005" y1="73481" x2="67005" y2="95304"/>
                        <a14:foregroundMark x1="67005" y1="95304" x2="80711" y2="97790"/>
                        <a14:foregroundMark x1="80711" y1="97790" x2="88832" y2="85912"/>
                        <a14:foregroundMark x1="88832" y1="85912" x2="9645" y2="43370"/>
                        <a14:foregroundMark x1="76650" y1="84530" x2="78934" y2="89503"/>
                        <a14:foregroundMark x1="81980" y1="86740" x2="80203" y2="88398"/>
                        <a14:foregroundMark x1="81472" y1="88950" x2="82487" y2="87845"/>
                        <a14:foregroundMark x1="84264" y1="86464" x2="84264" y2="86740"/>
                        <a14:foregroundMark x1="84518" y1="86740" x2="72335" y2="79282"/>
                        <a14:foregroundMark x1="77665" y1="87017" x2="75381" y2="88674"/>
                        <a14:foregroundMark x1="77411" y1="87569" x2="72081" y2="85083"/>
                        <a14:foregroundMark x1="70305" y1="82044" x2="67766" y2="80939"/>
                        <a14:foregroundMark x1="65482" y1="80663" x2="65482" y2="80663"/>
                        <a14:foregroundMark x1="62944" y1="80939" x2="53807" y2="78177"/>
                        <a14:foregroundMark x1="52792" y1="77348" x2="52792" y2="75138"/>
                        <a14:foregroundMark x1="51523" y1="71823" x2="55330" y2="75138"/>
                        <a14:foregroundMark x1="55330" y1="75691" x2="54061" y2="76519"/>
                        <a14:foregroundMark x1="57868" y1="78453" x2="56599" y2="79006"/>
                        <a14:foregroundMark x1="56853" y1="78729" x2="51523" y2="76243"/>
                        <a14:foregroundMark x1="46954" y1="73204" x2="45685" y2="72652"/>
                        <a14:foregroundMark x1="44416" y1="72376" x2="43401" y2="71271"/>
                        <a14:foregroundMark x1="42132" y1="67956" x2="42132" y2="67956"/>
                        <a14:foregroundMark x1="37563" y1="66575" x2="36802" y2="66851"/>
                        <a14:foregroundMark x1="40355" y1="67956" x2="40355" y2="67956"/>
                        <a14:foregroundMark x1="34518" y1="66022" x2="33756" y2="65746"/>
                        <a14:foregroundMark x1="32234" y1="65746" x2="28426" y2="63260"/>
                        <a14:foregroundMark x1="27157" y1="62155" x2="27157" y2="62155"/>
                        <a14:foregroundMark x1="27157" y1="61050" x2="27157" y2="60221"/>
                        <a14:foregroundMark x1="22843" y1="58840" x2="22843" y2="58840"/>
                        <a14:foregroundMark x1="21827" y1="59392" x2="21827" y2="59392"/>
                        <a14:foregroundMark x1="21827" y1="59116" x2="21827" y2="57735"/>
                        <a14:foregroundMark x1="21066" y1="57735" x2="19289" y2="57182"/>
                        <a14:foregroundMark x1="18528" y1="56354" x2="18528" y2="56354"/>
                        <a14:foregroundMark x1="18274" y1="58564" x2="19036" y2="59392"/>
                        <a14:foregroundMark x1="19797" y1="60221" x2="19797" y2="60221"/>
                        <a14:foregroundMark x1="16751" y1="58840" x2="14213" y2="56906"/>
                        <a14:foregroundMark x1="14213" y1="56354" x2="14213" y2="56354"/>
                        <a14:foregroundMark x1="14721" y1="54420" x2="15736" y2="53591"/>
                        <a14:foregroundMark x1="15736" y1="54696" x2="14213" y2="56077"/>
                        <a14:foregroundMark x1="12183" y1="55525" x2="12183" y2="54696"/>
                        <a14:foregroundMark x1="11421" y1="52762" x2="11421" y2="52762"/>
                        <a14:foregroundMark x1="10406" y1="53039" x2="8122" y2="53591"/>
                        <a14:foregroundMark x1="7107" y1="53039" x2="7107" y2="53039"/>
                        <a14:foregroundMark x1="6853" y1="53039" x2="7614" y2="53039"/>
                        <a14:foregroundMark x1="12944" y1="57735" x2="12944" y2="57735"/>
                        <a14:foregroundMark x1="13452" y1="51657" x2="13452" y2="51657"/>
                        <a14:foregroundMark x1="12690" y1="58564" x2="12690" y2="58564"/>
                        <a14:foregroundMark x1="14213" y1="59945" x2="14213" y2="59945"/>
                        <a14:foregroundMark x1="13706" y1="53315" x2="13706" y2="53315"/>
                        <a14:foregroundMark x1="91624" y1="44475" x2="91624" y2="44475"/>
                        <a14:foregroundMark x1="90609" y1="47790" x2="90609" y2="47790"/>
                        <a14:foregroundMark x1="88579" y1="53591" x2="87310" y2="55525"/>
                        <a14:foregroundMark x1="87056" y1="54420" x2="87056" y2="54420"/>
                        <a14:foregroundMark x1="62183" y1="87569" x2="62183" y2="87569"/>
                        <a14:foregroundMark x1="63706" y1="88674" x2="64467" y2="90055"/>
                        <a14:foregroundMark x1="64975" y1="90331" x2="64975" y2="90331"/>
                        <a14:foregroundMark x1="84518" y1="95856" x2="84518" y2="95856"/>
                        <a14:foregroundMark x1="83249" y1="95028" x2="83249" y2="95028"/>
                        <a14:foregroundMark x1="12690" y1="51105" x2="12690" y2="51105"/>
                        <a14:foregroundMark x1="13452" y1="54972" x2="13452" y2="54972"/>
                        <a14:foregroundMark x1="13959" y1="50552" x2="13959" y2="50552"/>
                        <a14:foregroundMark x1="13959" y1="50552" x2="13959" y2="50552"/>
                        <a14:foregroundMark x1="12690" y1="50276" x2="12690" y2="50276"/>
                        <a14:foregroundMark x1="13198" y1="50829" x2="13198" y2="52762"/>
                        <a14:foregroundMark x1="12437" y1="57182" x2="12437" y2="57182"/>
                        <a14:foregroundMark x1="14213" y1="59392" x2="14213" y2="59392"/>
                        <a14:foregroundMark x1="16244" y1="57735" x2="15228" y2="58011"/>
                        <a14:foregroundMark x1="13452" y1="58840" x2="13452" y2="58840"/>
                        <a14:foregroundMark x1="14213" y1="55801" x2="14213" y2="55801"/>
                        <a14:foregroundMark x1="13706" y1="59116" x2="13706" y2="59116"/>
                        <a14:foregroundMark x1="13452" y1="59669" x2="12944" y2="58287"/>
                        <a14:foregroundMark x1="12690" y1="57735" x2="12690" y2="57735"/>
                        <a14:foregroundMark x1="13706" y1="54144" x2="13959" y2="58564"/>
                        <a14:foregroundMark x1="13706" y1="57735" x2="13706" y2="58564"/>
                        <a14:foregroundMark x1="14467" y1="58011" x2="14467" y2="58287"/>
                        <a14:foregroundMark x1="13452" y1="52210" x2="13706" y2="48895"/>
                        <a14:foregroundMark x1="13706" y1="48895" x2="13706" y2="51934"/>
                        <a14:foregroundMark x1="13706" y1="49724" x2="13706" y2="49724"/>
                        <a14:foregroundMark x1="14975" y1="58840" x2="14975" y2="61326"/>
                        <a14:foregroundMark x1="12690" y1="59669" x2="12690" y2="59669"/>
                        <a14:foregroundMark x1="13452" y1="58287" x2="13452" y2="59116"/>
                        <a14:backgroundMark x1="23712" y1="24033" x2="13959" y2="35912"/>
                        <a14:backgroundMark x1="24619" y1="22928" x2="23712" y2="24033"/>
                        <a14:backgroundMark x1="13541" y1="48653" x2="13533" y2="48895"/>
                        <a14:backgroundMark x1="13959" y1="35912" x2="13747" y2="42385"/>
                        <a14:backgroundMark x1="38071" y1="19613" x2="32741" y2="20994"/>
                        <a14:backgroundMark x1="32741" y1="20442" x2="27411" y2="19613"/>
                        <a14:backgroundMark x1="25127" y1="22652" x2="25635" y2="22376"/>
                        <a14:backgroundMark x1="29949" y1="19613" x2="29188" y2="19613"/>
                        <a14:backgroundMark x1="18782" y1="17403" x2="29949" y2="17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4902" y="813185"/>
            <a:ext cx="2325163" cy="2136317"/>
          </a:xfrm>
          <a:prstGeom prst="rect">
            <a:avLst/>
          </a:prstGeom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1A700BA-7CC1-44C0-A3F5-0AA5EBAFBE8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86824" y="2523673"/>
            <a:ext cx="1140573" cy="407638"/>
          </a:xfrm>
          <a:prstGeom prst="curvedConnector3">
            <a:avLst>
              <a:gd name="adj1" fmla="val 88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95C4DA2-CE9A-495C-A2F9-5B3A428A23F9}"/>
              </a:ext>
            </a:extLst>
          </p:cNvPr>
          <p:cNvSpPr txBox="1"/>
          <p:nvPr/>
        </p:nvSpPr>
        <p:spPr>
          <a:xfrm>
            <a:off x="3547183" y="813185"/>
            <a:ext cx="376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Initial progress and extruder setup</a:t>
            </a:r>
            <a:endParaRPr lang="en-C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7FEE2-47D7-4BE2-84FF-0A46E0F2848D}"/>
              </a:ext>
            </a:extLst>
          </p:cNvPr>
          <p:cNvSpPr txBox="1"/>
          <p:nvPr/>
        </p:nvSpPr>
        <p:spPr>
          <a:xfrm>
            <a:off x="3415896" y="1415676"/>
            <a:ext cx="45968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Updating Marlin Firmware to fix motor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PID autotuning for temperature stabilization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Changing temperature thresholds to allow motor </a:t>
            </a:r>
          </a:p>
          <a:p>
            <a:r>
              <a:rPr lang="en-US" sz="1600" dirty="0"/>
              <a:t>rotation at desired melting points  </a:t>
            </a:r>
            <a:endParaRPr lang="en-CA" sz="1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E30DFF-FFFE-458C-9F56-DD3344632231}"/>
              </a:ext>
            </a:extLst>
          </p:cNvPr>
          <p:cNvCxnSpPr/>
          <p:nvPr/>
        </p:nvCxnSpPr>
        <p:spPr>
          <a:xfrm>
            <a:off x="3254588" y="1272396"/>
            <a:ext cx="0" cy="23861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D49E5C-2554-49F3-98E6-1E9A63953472}"/>
              </a:ext>
            </a:extLst>
          </p:cNvPr>
          <p:cNvSpPr txBox="1"/>
          <p:nvPr/>
        </p:nvSpPr>
        <p:spPr>
          <a:xfrm>
            <a:off x="4629394" y="4653273"/>
            <a:ext cx="320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Extruder setup and prints </a:t>
            </a:r>
            <a:endParaRPr lang="en-CA" dirty="0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FA69F-2A7C-44C5-88E4-718492A85EDD}"/>
              </a:ext>
            </a:extLst>
          </p:cNvPr>
          <p:cNvCxnSpPr>
            <a:cxnSpLocks/>
          </p:cNvCxnSpPr>
          <p:nvPr/>
        </p:nvCxnSpPr>
        <p:spPr>
          <a:xfrm>
            <a:off x="7691040" y="4912046"/>
            <a:ext cx="825756" cy="72867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CED55A7-2B98-4C90-887F-CF96A57182F2}"/>
              </a:ext>
            </a:extLst>
          </p:cNvPr>
          <p:cNvCxnSpPr/>
          <p:nvPr/>
        </p:nvCxnSpPr>
        <p:spPr>
          <a:xfrm rot="5400000" flipH="1" flipV="1">
            <a:off x="7617274" y="3950633"/>
            <a:ext cx="848731" cy="66933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3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70" y="112337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Retrofitting 3D Printer- Changes From Plastic Parts to Aluminium and Brass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626AA-B928-4B63-AAC7-E8F44B15E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9" y="1145735"/>
            <a:ext cx="1692817" cy="2504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B4730-91EF-4D95-808D-651047833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002" y="1037824"/>
            <a:ext cx="2227846" cy="1739387"/>
          </a:xfrm>
          <a:prstGeom prst="rect">
            <a:avLst/>
          </a:prstGeom>
        </p:spPr>
      </p:pic>
      <p:pic>
        <p:nvPicPr>
          <p:cNvPr id="7" name="Picture 6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C5370DFF-25B6-4CFE-B0E4-8171F8DA8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5245" y="992567"/>
            <a:ext cx="2966765" cy="1971850"/>
          </a:xfrm>
          <a:prstGeom prst="rect">
            <a:avLst/>
          </a:prstGeom>
        </p:spPr>
      </p:pic>
      <p:pic>
        <p:nvPicPr>
          <p:cNvPr id="8" name="video-1625445044">
            <a:hlinkClick r:id="" action="ppaction://media"/>
            <a:extLst>
              <a:ext uri="{FF2B5EF4-FFF2-40B4-BE49-F238E27FC236}">
                <a16:creationId xmlns:a16="http://schemas.microsoft.com/office/drawing/2014/main" id="{EF21AD68-1FA9-4542-82AA-40995EAC5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3686" y="3009674"/>
            <a:ext cx="1513473" cy="2690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9F6C8-D208-4EC5-9B71-D0A9433166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5520" y="1248581"/>
            <a:ext cx="2381146" cy="1901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40A350-81FB-4483-AFCE-FBA6F5B1E9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765" y="4317421"/>
            <a:ext cx="1661410" cy="1452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1C479-C105-4E22-883E-BE96A4BFC3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8545" y="4216675"/>
            <a:ext cx="1443353" cy="14525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E9D76D-2D43-44E4-BD1F-D78FD6C17C7F}"/>
              </a:ext>
            </a:extLst>
          </p:cNvPr>
          <p:cNvCxnSpPr>
            <a:cxnSpLocks/>
          </p:cNvCxnSpPr>
          <p:nvPr/>
        </p:nvCxnSpPr>
        <p:spPr>
          <a:xfrm>
            <a:off x="4672668" y="1037824"/>
            <a:ext cx="0" cy="51635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B5D06B-8BBF-4E4A-8FBE-3FB06B90C451}"/>
              </a:ext>
            </a:extLst>
          </p:cNvPr>
          <p:cNvCxnSpPr>
            <a:cxnSpLocks/>
          </p:cNvCxnSpPr>
          <p:nvPr/>
        </p:nvCxnSpPr>
        <p:spPr>
          <a:xfrm>
            <a:off x="4756558" y="3429000"/>
            <a:ext cx="11157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F88345-685D-4BEE-85E2-240FB9D45505}"/>
              </a:ext>
            </a:extLst>
          </p:cNvPr>
          <p:cNvSpPr txBox="1"/>
          <p:nvPr/>
        </p:nvSpPr>
        <p:spPr>
          <a:xfrm>
            <a:off x="185031" y="3650288"/>
            <a:ext cx="20935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All metal extruder setup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Extruder would skip steps due to relatively weak extruder screw and motor</a:t>
            </a:r>
          </a:p>
          <a:p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28D6C-6676-4A59-A785-172B610525C3}"/>
              </a:ext>
            </a:extLst>
          </p:cNvPr>
          <p:cNvSpPr txBox="1"/>
          <p:nvPr/>
        </p:nvSpPr>
        <p:spPr>
          <a:xfrm>
            <a:off x="5669775" y="2910049"/>
            <a:ext cx="296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1) Mortar and pestle crushing</a:t>
            </a:r>
            <a:endParaRPr lang="en-CA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609B7-2A65-40DA-978F-69F14C5353FF}"/>
              </a:ext>
            </a:extLst>
          </p:cNvPr>
          <p:cNvSpPr txBox="1"/>
          <p:nvPr/>
        </p:nvSpPr>
        <p:spPr>
          <a:xfrm>
            <a:off x="9175520" y="3252610"/>
            <a:ext cx="244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2) Freezer mill</a:t>
            </a:r>
            <a:endParaRPr lang="en-CA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E64BC-9504-4F88-B689-CF84CCD00B60}"/>
              </a:ext>
            </a:extLst>
          </p:cNvPr>
          <p:cNvSpPr txBox="1"/>
          <p:nvPr/>
        </p:nvSpPr>
        <p:spPr>
          <a:xfrm>
            <a:off x="7391510" y="5860243"/>
            <a:ext cx="407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3) Ball mill after cryogenic bath of pellets 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1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84" y="-85918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Retrofitting 3D printer- Using </a:t>
            </a:r>
            <a:r>
              <a:rPr lang="en-CA" sz="2800" dirty="0" err="1"/>
              <a:t>Feflil</a:t>
            </a:r>
            <a:r>
              <a:rPr lang="en-CA" sz="2800" dirty="0"/>
              <a:t> extruder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E3D9E-0497-4BA4-B2E2-5F0F5A956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4" b="93780" l="156" r="98128">
                        <a14:foregroundMark x1="14041" y1="26555" x2="10764" y2="39952"/>
                        <a14:foregroundMark x1="14509" y1="19139" x2="14821" y2="45933"/>
                        <a14:foregroundMark x1="14821" y1="45933" x2="17941" y2="56220"/>
                        <a14:foregroundMark x1="17941" y1="56220" x2="19345" y2="36124"/>
                        <a14:foregroundMark x1="16069" y1="25837" x2="6864" y2="38995"/>
                        <a14:foregroundMark x1="6864" y1="38995" x2="4368" y2="49761"/>
                        <a14:foregroundMark x1="56474" y1="11483" x2="37441" y2="10526"/>
                        <a14:foregroundMark x1="37441" y1="10526" x2="21997" y2="47368"/>
                        <a14:foregroundMark x1="21997" y1="47368" x2="57254" y2="53110"/>
                        <a14:foregroundMark x1="57254" y1="53110" x2="61466" y2="44498"/>
                        <a14:foregroundMark x1="60686" y1="30383" x2="50546" y2="47847"/>
                        <a14:foregroundMark x1="50546" y1="47847" x2="71763" y2="37799"/>
                        <a14:foregroundMark x1="71763" y1="37799" x2="56474" y2="17703"/>
                        <a14:foregroundMark x1="56474" y1="17703" x2="56318" y2="17703"/>
                        <a14:foregroundMark x1="71295" y1="11005" x2="94072" y2="66507"/>
                        <a14:foregroundMark x1="94072" y1="66507" x2="93604" y2="47847"/>
                        <a14:foregroundMark x1="90952" y1="33971" x2="90172" y2="63876"/>
                        <a14:foregroundMark x1="90172" y1="63876" x2="66147" y2="49043"/>
                        <a14:foregroundMark x1="66147" y1="49043" x2="67083" y2="45455"/>
                        <a14:foregroundMark x1="77223" y1="43780" x2="70359" y2="62919"/>
                        <a14:foregroundMark x1="70359" y1="62919" x2="73947" y2="68900"/>
                        <a14:foregroundMark x1="72699" y1="67464" x2="58502" y2="74163"/>
                        <a14:foregroundMark x1="58502" y1="74163" x2="61934" y2="76077"/>
                        <a14:foregroundMark x1="71607" y1="67943" x2="63027" y2="75837"/>
                        <a14:foregroundMark x1="63027" y1="75837" x2="75351" y2="84689"/>
                        <a14:foregroundMark x1="75351" y1="84689" x2="78315" y2="79187"/>
                        <a14:foregroundMark x1="78315" y1="80622" x2="72855" y2="87081"/>
                        <a14:foregroundMark x1="72855" y1="87081" x2="78471" y2="93062"/>
                        <a14:foregroundMark x1="62090" y1="84689" x2="77847" y2="93780"/>
                        <a14:foregroundMark x1="88300" y1="75120" x2="90334" y2="85792"/>
                        <a14:foregroundMark x1="91342" y1="85250" x2="91576" y2="68900"/>
                        <a14:foregroundMark x1="91420" y1="72727" x2="93448" y2="75837"/>
                        <a14:foregroundMark x1="93604" y1="57177" x2="94228" y2="55024"/>
                        <a14:foregroundMark x1="93136" y1="32057" x2="93292" y2="36842"/>
                        <a14:foregroundMark x1="89236" y1="19378" x2="89080" y2="24641"/>
                        <a14:foregroundMark x1="86115" y1="19617" x2="88144" y2="33971"/>
                        <a14:foregroundMark x1="84399" y1="17703" x2="82995" y2="17225"/>
                        <a14:foregroundMark x1="82683" y1="11722" x2="86271" y2="12440"/>
                        <a14:foregroundMark x1="89704" y1="14354" x2="91420" y2="22488"/>
                        <a14:foregroundMark x1="91264" y1="18182" x2="93604" y2="33971"/>
                        <a14:foregroundMark x1="94384" y1="26077" x2="95164" y2="31100"/>
                        <a14:foregroundMark x1="93916" y1="22010" x2="95944" y2="35407"/>
                        <a14:foregroundMark x1="95008" y1="31579" x2="94696" y2="43780"/>
                        <a14:foregroundMark x1="94696" y1="43780" x2="93916" y2="45215"/>
                        <a14:foregroundMark x1="92668" y1="38517" x2="89548" y2="38038"/>
                        <a14:foregroundMark x1="41966" y1="20096" x2="23557" y2="20335"/>
                        <a14:foregroundMark x1="22933" y1="20574" x2="23401" y2="19856"/>
                        <a14:foregroundMark x1="24649" y1="19139" x2="19345" y2="18421"/>
                        <a14:foregroundMark x1="26677" y1="17703" x2="24961" y2="18421"/>
                        <a14:foregroundMark x1="32761" y1="13636" x2="34477" y2="11962"/>
                        <a14:foregroundMark x1="36349" y1="10526" x2="32917" y2="11005"/>
                        <a14:foregroundMark x1="37598" y1="9091" x2="36037" y2="10526"/>
                        <a14:foregroundMark x1="42746" y1="9091" x2="43370" y2="8612"/>
                        <a14:foregroundMark x1="46490" y1="6220" x2="43682" y2="7177"/>
                        <a14:foregroundMark x1="45866" y1="6220" x2="39938" y2="6699"/>
                        <a14:foregroundMark x1="36973" y1="7895" x2="29329" y2="8373"/>
                        <a14:foregroundMark x1="31981" y1="9809" x2="18253" y2="9569"/>
                        <a14:foregroundMark x1="25897" y1="16507" x2="20593" y2="18900"/>
                        <a14:foregroundMark x1="22309" y1="15789" x2="17941" y2="20574"/>
                        <a14:foregroundMark x1="11544" y1="12440" x2="5148" y2="16029"/>
                        <a14:foregroundMark x1="7176" y1="13636" x2="7800" y2="25837"/>
                        <a14:foregroundMark x1="7800" y1="25837" x2="8892" y2="27751"/>
                        <a14:foregroundMark x1="9828" y1="25359" x2="10764" y2="49761"/>
                        <a14:foregroundMark x1="10608" y1="51435" x2="10920" y2="69617"/>
                        <a14:foregroundMark x1="11076" y1="63636" x2="10452" y2="65072"/>
                        <a14:foregroundMark x1="10608" y1="62919" x2="12324" y2="73206"/>
                        <a14:foregroundMark x1="12324" y1="73206" x2="13729" y2="72967"/>
                        <a14:foregroundMark x1="14041" y1="66507" x2="22933" y2="73206"/>
                        <a14:foregroundMark x1="26209" y1="75837" x2="31825" y2="78230"/>
                        <a14:foregroundMark x1="28549" y1="77273" x2="22777" y2="75837"/>
                        <a14:foregroundMark x1="29641" y1="83014" x2="25273" y2="81340"/>
                        <a14:foregroundMark x1="25585" y1="80861" x2="23557" y2="79904"/>
                        <a14:foregroundMark x1="26521" y1="82297" x2="22153" y2="79187"/>
                        <a14:foregroundMark x1="23401" y1="79904" x2="17941" y2="77273"/>
                        <a14:foregroundMark x1="20281" y1="76077" x2="16069" y2="72249"/>
                        <a14:foregroundMark x1="16381" y1="73684" x2="9516" y2="69856"/>
                        <a14:foregroundMark x1="8892" y1="68660" x2="8268" y2="69139"/>
                        <a14:foregroundMark x1="5460" y1="59330" x2="5460" y2="61005"/>
                        <a14:foregroundMark x1="98128" y1="73684" x2="97504" y2="74641"/>
                        <a14:foregroundMark x1="96100" y1="71292" x2="94852" y2="77512"/>
                        <a14:foregroundMark x1="87097" y1="92038" x2="86895" y2="92105"/>
                        <a14:foregroundMark x1="88667" y1="91514" x2="88482" y2="91576"/>
                        <a14:foregroundMark x1="10452" y1="84928" x2="10452" y2="84928"/>
                        <a14:foregroundMark x1="8580" y1="82775" x2="8580" y2="82775"/>
                        <a14:foregroundMark x1="7800" y1="82536" x2="7176" y2="82297"/>
                        <a14:foregroundMark x1="7020" y1="82057" x2="7020" y2="81340"/>
                        <a14:foregroundMark x1="6552" y1="80383" x2="4680" y2="78708"/>
                        <a14:foregroundMark x1="4680" y1="78230" x2="4680" y2="78230"/>
                        <a14:foregroundMark x1="3588" y1="77033" x2="3588" y2="77033"/>
                        <a14:foregroundMark x1="3120" y1="76794" x2="2808" y2="77033"/>
                        <a14:foregroundMark x1="2496" y1="76316" x2="2496" y2="76316"/>
                        <a14:foregroundMark x1="2714" y1="76794" x2="2808" y2="77033"/>
                        <a14:foregroundMark x1="2340" y1="75837" x2="2714" y2="76794"/>
                        <a14:foregroundMark x1="3120" y1="77751" x2="3588" y2="77990"/>
                        <a14:foregroundMark x1="3588" y1="77990" x2="3588" y2="77990"/>
                        <a14:foregroundMark x1="3900" y1="78230" x2="5148" y2="80144"/>
                        <a14:foregroundMark x1="5148" y1="80144" x2="5148" y2="80144"/>
                        <a14:foregroundMark x1="936" y1="51435" x2="936" y2="51435"/>
                        <a14:foregroundMark x1="936" y1="51196" x2="936" y2="50718"/>
                        <a14:foregroundMark x1="312" y1="29187" x2="312" y2="28708"/>
                        <a14:foregroundMark x1="312" y1="29618" x2="312" y2="29187"/>
                        <a14:foregroundMark x1="468" y1="24880" x2="624" y2="24163"/>
                        <a14:foregroundMark x1="2808" y1="11005" x2="2808" y2="11005"/>
                        <a14:foregroundMark x1="2808" y1="11005" x2="2808" y2="11005"/>
                        <a14:foregroundMark x1="1560" y1="14833" x2="1560" y2="14833"/>
                        <a14:foregroundMark x1="9984" y1="5981" x2="9984" y2="5981"/>
                        <a14:foregroundMark x1="14821" y1="6938" x2="14821" y2="6938"/>
                        <a14:foregroundMark x1="18097" y1="5024" x2="18097" y2="5024"/>
                        <a14:foregroundMark x1="47114" y1="6938" x2="47114" y2="6938"/>
                        <a14:foregroundMark x1="50546" y1="7656" x2="50546" y2="7656"/>
                        <a14:foregroundMark x1="49142" y1="7177" x2="49142" y2="7177"/>
                        <a14:backgroundMark x1="99532" y1="64593" x2="99532" y2="64593"/>
                        <a14:backgroundMark x1="99532" y1="60526" x2="99532" y2="60526"/>
                        <a14:backgroundMark x1="99532" y1="13876" x2="99532" y2="13876"/>
                        <a14:backgroundMark x1="9984" y1="1435" x2="9984" y2="1435"/>
                        <a14:backgroundMark x1="1092" y1="12679" x2="1092" y2="12679"/>
                        <a14:backgroundMark x1="10140" y1="5981" x2="10140" y2="5981"/>
                        <a14:backgroundMark x1="1248" y1="13397" x2="1248" y2="13397"/>
                        <a14:backgroundMark x1="312" y1="14833" x2="312" y2="14833"/>
                        <a14:backgroundMark x1="624" y1="76794" x2="624" y2="76794"/>
                        <a14:backgroundMark x1="624" y1="74402" x2="624" y2="74402"/>
                        <a14:backgroundMark x1="780" y1="72727" x2="780" y2="72727"/>
                        <a14:backgroundMark x1="780" y1="72010" x2="780" y2="71292"/>
                        <a14:backgroundMark x1="780" y1="69378" x2="780" y2="68660"/>
                        <a14:backgroundMark x1="780" y1="67703" x2="780" y2="67703"/>
                        <a14:backgroundMark x1="468" y1="66268" x2="312" y2="65072"/>
                        <a14:backgroundMark x1="312" y1="63876" x2="312" y2="63158"/>
                        <a14:backgroundMark x1="156" y1="61722" x2="0" y2="60287"/>
                        <a14:backgroundMark x1="0" y1="58852" x2="0" y2="58852"/>
                        <a14:backgroundMark x1="468" y1="15789" x2="468" y2="15789"/>
                        <a14:backgroundMark x1="468" y1="17464" x2="468" y2="18182"/>
                        <a14:backgroundMark x1="312" y1="19617" x2="312" y2="19617"/>
                        <a14:backgroundMark x1="0" y1="22249" x2="0" y2="22249"/>
                        <a14:backgroundMark x1="156" y1="23684" x2="156" y2="23684"/>
                        <a14:backgroundMark x1="156" y1="26077" x2="156" y2="26077"/>
                        <a14:backgroundMark x1="156" y1="27273" x2="156" y2="27990"/>
                        <a14:backgroundMark x1="156" y1="29665" x2="312" y2="30861"/>
                        <a14:backgroundMark x1="0" y1="25598" x2="156" y2="24402"/>
                        <a14:backgroundMark x1="468" y1="25120" x2="312" y2="27512"/>
                        <a14:backgroundMark x1="156" y1="31100" x2="468" y2="34450"/>
                        <a14:backgroundMark x1="312" y1="39474" x2="156" y2="40191"/>
                        <a14:backgroundMark x1="936" y1="56699" x2="936" y2="56699"/>
                        <a14:backgroundMark x1="468" y1="54545" x2="468" y2="53349"/>
                        <a14:backgroundMark x1="780" y1="49522" x2="780" y2="49522"/>
                        <a14:backgroundMark x1="780" y1="46172" x2="780" y2="46172"/>
                        <a14:backgroundMark x1="936" y1="45215" x2="936" y2="45215"/>
                        <a14:backgroundMark x1="936" y1="47847" x2="936" y2="48565"/>
                        <a14:backgroundMark x1="780" y1="50000" x2="780" y2="50718"/>
                        <a14:backgroundMark x1="936" y1="51675" x2="936" y2="51675"/>
                        <a14:backgroundMark x1="468" y1="47608" x2="468" y2="44737"/>
                        <a14:backgroundMark x1="468" y1="39713" x2="780" y2="38517"/>
                        <a14:backgroundMark x1="936" y1="36842" x2="936" y2="36842"/>
                        <a14:backgroundMark x1="468" y1="36124" x2="468" y2="36124"/>
                        <a14:backgroundMark x1="468" y1="36124" x2="468" y2="37081"/>
                        <a14:backgroundMark x1="468" y1="37081" x2="468" y2="35885"/>
                        <a14:backgroundMark x1="92356" y1="90670" x2="92356" y2="90670"/>
                        <a14:backgroundMark x1="92200" y1="89713" x2="90952" y2="90191"/>
                        <a14:backgroundMark x1="91732" y1="90191" x2="91264" y2="90670"/>
                        <a14:backgroundMark x1="89548" y1="91388" x2="90016" y2="91148"/>
                        <a14:backgroundMark x1="90328" y1="91148" x2="90640" y2="91148"/>
                        <a14:backgroundMark x1="92668" y1="90431" x2="92668" y2="90431"/>
                        <a14:backgroundMark x1="93292" y1="88278" x2="92824" y2="88517"/>
                        <a14:backgroundMark x1="92980" y1="88278" x2="91888" y2="88995"/>
                        <a14:backgroundMark x1="90172" y1="89952" x2="90172" y2="89952"/>
                        <a14:backgroundMark x1="89704" y1="90909" x2="88924" y2="91866"/>
                        <a14:backgroundMark x1="88768" y1="92105" x2="87520" y2="92823"/>
                        <a14:backgroundMark x1="90328" y1="91627" x2="89236" y2="92344"/>
                        <a14:backgroundMark x1="91732" y1="90191" x2="90328" y2="91388"/>
                        <a14:backgroundMark x1="89080" y1="92344" x2="89548" y2="91866"/>
                        <a14:backgroundMark x1="95944" y1="87081" x2="95944" y2="87081"/>
                        <a14:backgroundMark x1="25897" y1="4545" x2="25897" y2="4545"/>
                        <a14:backgroundMark x1="24649" y1="4306" x2="24649" y2="4306"/>
                        <a14:backgroundMark x1="23245" y1="4785" x2="22621" y2="5024"/>
                        <a14:backgroundMark x1="2028" y1="12201" x2="1716" y2="12201"/>
                        <a14:backgroundMark x1="468" y1="13397" x2="468" y2="13397"/>
                        <a14:backgroundMark x1="1092" y1="13158" x2="1092" y2="13158"/>
                        <a14:backgroundMark x1="4212" y1="10048" x2="4212" y2="10048"/>
                        <a14:backgroundMark x1="5616" y1="8852" x2="5148" y2="8852"/>
                        <a14:backgroundMark x1="3900" y1="9569" x2="2964" y2="10287"/>
                        <a14:backgroundMark x1="1872" y1="11483" x2="1872" y2="11483"/>
                        <a14:backgroundMark x1="780" y1="12919" x2="624" y2="13397"/>
                        <a14:backgroundMark x1="468" y1="24163" x2="468" y2="24163"/>
                        <a14:backgroundMark x1="468" y1="24880" x2="468" y2="24880"/>
                        <a14:backgroundMark x1="468" y1="27751" x2="468" y2="27751"/>
                        <a14:backgroundMark x1="468" y1="28708" x2="468" y2="28708"/>
                        <a14:backgroundMark x1="468" y1="29187" x2="468" y2="29187"/>
                        <a14:backgroundMark x1="624" y1="35407" x2="624" y2="36124"/>
                        <a14:backgroundMark x1="780" y1="36603" x2="936" y2="37081"/>
                        <a14:backgroundMark x1="780" y1="42105" x2="624" y2="43062"/>
                        <a14:backgroundMark x1="936" y1="48565" x2="936" y2="50718"/>
                        <a14:backgroundMark x1="936" y1="51914" x2="936" y2="51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34" y="1508752"/>
            <a:ext cx="2712080" cy="1768564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AEC82B0-D9D2-4C3B-AF21-6A696C15D54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7" y="3268927"/>
            <a:ext cx="3477521" cy="25992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2EA151-67A4-4972-9A31-E527C47A037E}"/>
              </a:ext>
            </a:extLst>
          </p:cNvPr>
          <p:cNvSpPr/>
          <p:nvPr/>
        </p:nvSpPr>
        <p:spPr>
          <a:xfrm>
            <a:off x="209247" y="1948237"/>
            <a:ext cx="2235403" cy="1271113"/>
          </a:xfrm>
          <a:prstGeom prst="ellipse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010A0D-B19B-49BF-BA09-7DBD1ED95B08}"/>
              </a:ext>
            </a:extLst>
          </p:cNvPr>
          <p:cNvCxnSpPr>
            <a:cxnSpLocks/>
          </p:cNvCxnSpPr>
          <p:nvPr/>
        </p:nvCxnSpPr>
        <p:spPr>
          <a:xfrm>
            <a:off x="209247" y="2606854"/>
            <a:ext cx="0" cy="88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43E1FC2-A3CA-42D2-BE7D-CB96F945C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153" y="1710013"/>
            <a:ext cx="2008714" cy="2599235"/>
          </a:xfrm>
          <a:prstGeom prst="rect">
            <a:avLst/>
          </a:prstGeom>
        </p:spPr>
      </p:pic>
      <p:pic>
        <p:nvPicPr>
          <p:cNvPr id="16" name="Picture 15" descr="A picture containing desk, cluttered&#10;&#10;Description automatically generated">
            <a:extLst>
              <a:ext uri="{FF2B5EF4-FFF2-40B4-BE49-F238E27FC236}">
                <a16:creationId xmlns:a16="http://schemas.microsoft.com/office/drawing/2014/main" id="{5A4ED47A-6EF5-49F2-8C3A-9796FEBC8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331" y="1710013"/>
            <a:ext cx="2854411" cy="2531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F88AD-8298-4C10-8C1D-E0D2B8538A21}"/>
              </a:ext>
            </a:extLst>
          </p:cNvPr>
          <p:cNvSpPr txBox="1"/>
          <p:nvPr/>
        </p:nvSpPr>
        <p:spPr>
          <a:xfrm>
            <a:off x="6096000" y="4319778"/>
            <a:ext cx="4969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Final setup consisting of the mounted felfil extruder, external DC motor controller and external temperature controller with heater blocks </a:t>
            </a:r>
            <a:endParaRPr lang="en-CA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E5700-B9DF-47D6-9327-685E0D057670}"/>
              </a:ext>
            </a:extLst>
          </p:cNvPr>
          <p:cNvSpPr txBox="1"/>
          <p:nvPr/>
        </p:nvSpPr>
        <p:spPr>
          <a:xfrm>
            <a:off x="365900" y="1064133"/>
            <a:ext cx="319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Felfil filament extrusion system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707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36" y="-64539"/>
            <a:ext cx="9724372" cy="1033398"/>
          </a:xfrm>
        </p:spPr>
        <p:txBody>
          <a:bodyPr>
            <a:normAutofit/>
          </a:bodyPr>
          <a:lstStyle/>
          <a:p>
            <a:r>
              <a:rPr lang="en-CA" sz="2800" dirty="0"/>
              <a:t>Extrusion of Pellets using Felfil Extruder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video-1628745863">
            <a:hlinkClick r:id="" action="ppaction://media"/>
            <a:extLst>
              <a:ext uri="{FF2B5EF4-FFF2-40B4-BE49-F238E27FC236}">
                <a16:creationId xmlns:a16="http://schemas.microsoft.com/office/drawing/2014/main" id="{9D22A441-1DBF-41FE-886E-188C8BC847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9122" y="1329594"/>
            <a:ext cx="2361832" cy="4198812"/>
          </a:xfrm>
          <a:prstGeom prst="rect">
            <a:avLst/>
          </a:prstGeom>
        </p:spPr>
      </p:pic>
      <p:pic>
        <p:nvPicPr>
          <p:cNvPr id="5" name="video-1628745893">
            <a:hlinkClick r:id="" action="ppaction://media"/>
            <a:extLst>
              <a:ext uri="{FF2B5EF4-FFF2-40B4-BE49-F238E27FC236}">
                <a16:creationId xmlns:a16="http://schemas.microsoft.com/office/drawing/2014/main" id="{BDD94949-984E-4578-B489-7BB3E17F37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837" y="1329594"/>
            <a:ext cx="2361832" cy="4198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C00A31-E15C-4377-959D-7835E005358A}"/>
              </a:ext>
            </a:extLst>
          </p:cNvPr>
          <p:cNvSpPr txBox="1"/>
          <p:nvPr/>
        </p:nvSpPr>
        <p:spPr>
          <a:xfrm>
            <a:off x="545285" y="5559934"/>
            <a:ext cx="512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Extrusion of graphene infused polycarbonate pellets </a:t>
            </a:r>
            <a:endParaRPr lang="en-CA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DC47F-D562-424E-9C81-CDB628E44794}"/>
              </a:ext>
            </a:extLst>
          </p:cNvPr>
          <p:cNvSpPr txBox="1"/>
          <p:nvPr/>
        </p:nvSpPr>
        <p:spPr>
          <a:xfrm>
            <a:off x="7178837" y="5635582"/>
            <a:ext cx="226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Extrusion of PE pellets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626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E7D-564A-41A9-B3BE-82EDC577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9" y="166878"/>
            <a:ext cx="9724372" cy="1033398"/>
          </a:xfrm>
        </p:spPr>
        <p:txBody>
          <a:bodyPr>
            <a:noAutofit/>
          </a:bodyPr>
          <a:lstStyle/>
          <a:p>
            <a:r>
              <a:rPr lang="en-CA" sz="2800" dirty="0"/>
              <a:t>Current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4365-F21C-45E5-8924-881A45DF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A picture containing keyboard, computer, indoor, mouse&#10;&#10;Description automatically generated">
            <a:extLst>
              <a:ext uri="{FF2B5EF4-FFF2-40B4-BE49-F238E27FC236}">
                <a16:creationId xmlns:a16="http://schemas.microsoft.com/office/drawing/2014/main" id="{018F94F1-C7B3-4435-A87F-68BFBF6B7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87" y="1538830"/>
            <a:ext cx="3036337" cy="2901389"/>
          </a:xfrm>
          <a:prstGeom prst="rect">
            <a:avLst/>
          </a:prstGeom>
        </p:spPr>
      </p:pic>
      <p:pic>
        <p:nvPicPr>
          <p:cNvPr id="7" name="Picture 6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787E9E8C-BEC1-477F-AACA-1D83012A8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624" y="1655954"/>
            <a:ext cx="1387271" cy="2634739"/>
          </a:xfrm>
          <a:prstGeom prst="rect">
            <a:avLst/>
          </a:prstGeom>
        </p:spPr>
      </p:pic>
      <p:pic>
        <p:nvPicPr>
          <p:cNvPr id="3" name="mediahandler">
            <a:hlinkClick r:id="" action="ppaction://media"/>
            <a:extLst>
              <a:ext uri="{FF2B5EF4-FFF2-40B4-BE49-F238E27FC236}">
                <a16:creationId xmlns:a16="http://schemas.microsoft.com/office/drawing/2014/main" id="{90E74836-6896-40D0-998C-B3024A21D1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8675" y="1655954"/>
            <a:ext cx="5036896" cy="28962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6D1EC9-5547-431D-98B1-D3DA469A6059}"/>
              </a:ext>
            </a:extLst>
          </p:cNvPr>
          <p:cNvCxnSpPr>
            <a:cxnSpLocks/>
          </p:cNvCxnSpPr>
          <p:nvPr/>
        </p:nvCxnSpPr>
        <p:spPr>
          <a:xfrm>
            <a:off x="4271171" y="2728049"/>
            <a:ext cx="0" cy="1562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F47C25-672A-42EB-BECE-FB90440D0A8D}"/>
              </a:ext>
            </a:extLst>
          </p:cNvPr>
          <p:cNvSpPr txBox="1"/>
          <p:nvPr/>
        </p:nvSpPr>
        <p:spPr>
          <a:xfrm>
            <a:off x="3425024" y="4290693"/>
            <a:ext cx="3336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PE overflow from cylindrical block</a:t>
            </a:r>
            <a:endParaRPr lang="en-CA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0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Calgary 2">
      <a:dk1>
        <a:srgbClr val="000000"/>
      </a:dk1>
      <a:lt1>
        <a:srgbClr val="FFFFFF"/>
      </a:lt1>
      <a:dk2>
        <a:srgbClr val="8C857B"/>
      </a:dk2>
      <a:lt2>
        <a:srgbClr val="C3BFB6"/>
      </a:lt2>
      <a:accent1>
        <a:srgbClr val="EE2C2A"/>
      </a:accent1>
      <a:accent2>
        <a:srgbClr val="FFA300"/>
      </a:accent2>
      <a:accent3>
        <a:srgbClr val="FF671F"/>
      </a:accent3>
      <a:accent4>
        <a:srgbClr val="46A67B"/>
      </a:accent4>
      <a:accent5>
        <a:srgbClr val="EC0971"/>
      </a:accent5>
      <a:accent6>
        <a:srgbClr val="9C0533"/>
      </a:accent6>
      <a:hlink>
        <a:srgbClr val="D6001C"/>
      </a:hlink>
      <a:folHlink>
        <a:srgbClr val="8C85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ervative - Widescreen" id="{1FDA4292-5ABC-2347-8AEC-8713E981E356}" vid="{2CAB1A43-65EA-6D44-BFF7-FD9BC8254A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539</Words>
  <Application>Microsoft Office PowerPoint</Application>
  <PresentationFormat>Widescreen</PresentationFormat>
  <Paragraphs>77</Paragraphs>
  <Slides>13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Adobe Myungjo Std M</vt:lpstr>
      <vt:lpstr>Arial</vt:lpstr>
      <vt:lpstr>Calibri</vt:lpstr>
      <vt:lpstr>Calibri Light</vt:lpstr>
      <vt:lpstr>Office Theme</vt:lpstr>
      <vt:lpstr>Photo Editor Photo</vt:lpstr>
      <vt:lpstr> Retrofitting a Conventional Ender 5 3D Printer to Incorporate Multifunctional 3D Printing Technology and Printed Electronics</vt:lpstr>
      <vt:lpstr>Background- Additive Manufacturing</vt:lpstr>
      <vt:lpstr>Background- Pellets vs Filament </vt:lpstr>
      <vt:lpstr>Objectives and Market Examples </vt:lpstr>
      <vt:lpstr>Retrofitting 3D Printer- Initial Stages </vt:lpstr>
      <vt:lpstr>Retrofitting 3D Printer- Changes From Plastic Parts to Aluminium and Brass</vt:lpstr>
      <vt:lpstr>Retrofitting 3D printer- Using Feflil extruder </vt:lpstr>
      <vt:lpstr>Extrusion of Pellets using Felfil Extruder</vt:lpstr>
      <vt:lpstr>Current Works</vt:lpstr>
      <vt:lpstr>Future Plans and Voltage Drop Circuit </vt:lpstr>
      <vt:lpstr>Future Works 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Abhay Chhabra</dc:creator>
  <cp:lastModifiedBy>Abhay Chhabra</cp:lastModifiedBy>
  <cp:revision>13</cp:revision>
  <dcterms:created xsi:type="dcterms:W3CDTF">2021-08-09T04:39:36Z</dcterms:created>
  <dcterms:modified xsi:type="dcterms:W3CDTF">2022-09-23T03:36:58Z</dcterms:modified>
</cp:coreProperties>
</file>